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9" r:id="rId7"/>
    <p:sldId id="263" r:id="rId8"/>
    <p:sldId id="266" r:id="rId9"/>
    <p:sldId id="27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8" autoAdjust="0"/>
    <p:restoredTop sz="94660"/>
  </p:normalViewPr>
  <p:slideViewPr>
    <p:cSldViewPr snapToGrid="0">
      <p:cViewPr>
        <p:scale>
          <a:sx n="70" d="100"/>
          <a:sy n="70" d="100"/>
        </p:scale>
        <p:origin x="-888" y="-5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EEEBC1-B44A-43DD-B6B3-A18FB79B8F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D9EFBD6-235C-4C01-89EA-0DB9103BEB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57C5098-AAC5-4345-B3A1-7A0FD7AF7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13AB-BA6C-4A15-9B33-C275556B0A1F}" type="datetimeFigureOut">
              <a:rPr lang="en-US" smtClean="0"/>
              <a:pPr/>
              <a:t>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A59297A-48EF-4C15-9E99-36C0A5E6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193E8E4-BBE9-4A80-9122-170CA1EC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F706-E6F0-4FF2-A17A-3B10480E65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190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BB4FDC-8ADC-4A65-AD09-9116990BD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06D82FD-5F13-4BFE-864A-5C6B6626E5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0A63EE4-4A1B-4205-ACED-9B569360E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13AB-BA6C-4A15-9B33-C275556B0A1F}" type="datetimeFigureOut">
              <a:rPr lang="en-US" smtClean="0"/>
              <a:pPr/>
              <a:t>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797CDD1-996C-47F1-ACF2-C80309BB6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2CBCF3E-E959-4FEC-BE1E-7F3AF3470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F706-E6F0-4FF2-A17A-3B10480E65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163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8BF026A5-347A-4D47-960D-0312E116B3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E596DD8-9BDE-448B-8199-82C3AB449A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AB4500F-478E-47E8-8B59-3864E8AF3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13AB-BA6C-4A15-9B33-C275556B0A1F}" type="datetimeFigureOut">
              <a:rPr lang="en-US" smtClean="0"/>
              <a:pPr/>
              <a:t>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26B0753-D73C-42BB-84A2-F3EF6F36C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4225C6C-7CEB-4638-99D1-2D69186E2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F706-E6F0-4FF2-A17A-3B10480E65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6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F91D7D-00E6-41F3-8697-D6C98530E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7E8F8B0-ECC9-4383-9245-197D59144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EBD6D0B-8A9E-44D4-ABBD-E918238AA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13AB-BA6C-4A15-9B33-C275556B0A1F}" type="datetimeFigureOut">
              <a:rPr lang="en-US" smtClean="0"/>
              <a:pPr/>
              <a:t>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AADEB1E-6907-4A3B-9AD7-5C6482613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EBA775A-F642-4441-9E37-8E50C4D36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F706-E6F0-4FF2-A17A-3B10480E65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113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5C07E4-A71F-4D89-AF3C-6FCD2BA60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CC03280-6038-4AEE-88B9-B8DD4CDB6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2606CD1-31F7-43BC-AC2A-8A9E14DAB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13AB-BA6C-4A15-9B33-C275556B0A1F}" type="datetimeFigureOut">
              <a:rPr lang="en-US" smtClean="0"/>
              <a:pPr/>
              <a:t>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C86A1BC-19D7-4676-B052-9DB4C5207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88837A4-4554-4CB9-8B69-6A08C901B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F706-E6F0-4FF2-A17A-3B10480E65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405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C10B60-54BA-4C61-BD6F-DA5F34D6D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5D001DE-B213-4C6F-B474-A25E08B6B7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A410D3B-EF56-4643-9FAF-F3CACF0613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DFF12A3-B752-454E-85B8-71AED8386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13AB-BA6C-4A15-9B33-C275556B0A1F}" type="datetimeFigureOut">
              <a:rPr lang="en-US" smtClean="0"/>
              <a:pPr/>
              <a:t>2/10/19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C041AA4-BF57-4B37-8FEA-60146D254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80341FD-A398-492F-85BC-CE23AB036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F706-E6F0-4FF2-A17A-3B10480E65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68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65CFB7-70A4-4C12-B742-68CA81228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3E9E9E5-3F2D-4258-ACDF-567E5A745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0478BDD-7D94-4431-BB59-2A33B6A5ED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A755010-34FD-4435-804C-61C13C1614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1401B900-C5EC-47C1-8108-4E3C992A0A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DC367C5A-8D68-4661-821C-4822B6D0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13AB-BA6C-4A15-9B33-C275556B0A1F}" type="datetimeFigureOut">
              <a:rPr lang="en-US" smtClean="0"/>
              <a:pPr/>
              <a:t>2/10/19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1F0FEDE-3852-4950-97B6-7BD4DDC19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17121895-3E2C-4989-92C1-2EE2CB531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F706-E6F0-4FF2-A17A-3B10480E65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555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34550E-0B20-49F1-940C-6DFEEB5D1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49D7BA1-DF12-498C-B714-7457561F8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13AB-BA6C-4A15-9B33-C275556B0A1F}" type="datetimeFigureOut">
              <a:rPr lang="en-US" smtClean="0"/>
              <a:pPr/>
              <a:t>2/10/19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DF26FFE-0C2C-4B17-BF3C-40FBE8EDD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46C3142-813D-4BAC-B3EE-54129F591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F706-E6F0-4FF2-A17A-3B10480E65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216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36A7BF7-38AD-4D4E-9064-551ED9376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13AB-BA6C-4A15-9B33-C275556B0A1F}" type="datetimeFigureOut">
              <a:rPr lang="en-US" smtClean="0"/>
              <a:pPr/>
              <a:t>2/10/19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06F20A1-1CED-4E22-B923-D7FC79703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D1D5CE1-1B41-4880-B427-4FC49E85F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F706-E6F0-4FF2-A17A-3B10480E65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148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74D68D-7567-4AD3-879D-AA37911BF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C2B7001-BA77-448B-8B22-882678621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6650B01-8339-405C-B380-3F78A33645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292AE65-7260-4501-919A-BCE3DD967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13AB-BA6C-4A15-9B33-C275556B0A1F}" type="datetimeFigureOut">
              <a:rPr lang="en-US" smtClean="0"/>
              <a:pPr/>
              <a:t>2/10/19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2BA7BD0-2197-4057-B127-BB1B9F923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690F917-6DBD-4411-86B8-BE3CBD384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F706-E6F0-4FF2-A17A-3B10480E65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275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A23A1EC-A9B5-4B51-BBA7-AF9C373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AD0CC5-0502-452A-B67F-51D286F070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3E6736E-2206-4790-8012-B44827B87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94406B2-64B2-4733-AFD8-AA5B30F62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13AB-BA6C-4A15-9B33-C275556B0A1F}" type="datetimeFigureOut">
              <a:rPr lang="en-US" smtClean="0"/>
              <a:pPr/>
              <a:t>2/10/19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9BE25E8-1676-4C75-B44B-14B772734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8207989-5BA9-4287-B26E-27C289983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F706-E6F0-4FF2-A17A-3B10480E65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051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5B053BD8-93D8-4F40-AFDD-E962BA6F5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256E2FF-DED5-456A-93C5-8E09EC23B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76A6102-36BC-4800-86B0-7E9B3E3831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913AB-BA6C-4A15-9B33-C275556B0A1F}" type="datetimeFigureOut">
              <a:rPr lang="en-US" smtClean="0"/>
              <a:pPr/>
              <a:t>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2487F55-0324-4EE7-93F6-CB3A28BFFD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E49CD97-06ED-46B9-A170-A68D2A37AF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1F706-E6F0-4FF2-A17A-3B10480E65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98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microsoft.com/office/2007/relationships/media" Target="file:///C:\Users\Gretchen\GitHub\HackSolarSystem\Presentation\Sem2_YZ_15fps.avi" TargetMode="External"/><Relationship Id="rId2" Type="http://schemas.openxmlformats.org/officeDocument/2006/relationships/video" Target="file:///C:\Users\Gretchen\GitHub\HackSolarSystem\Presentation\Sem2_YZ_15fps.avi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A66325B5-818A-4C6A-A4BD-206254413A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7" t="25441" r="25067" b="7328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9A5A86AF-4235-4093-B435-2F1144AE694A}"/>
              </a:ext>
            </a:extLst>
          </p:cNvPr>
          <p:cNvSpPr/>
          <p:nvPr/>
        </p:nvSpPr>
        <p:spPr>
          <a:xfrm>
            <a:off x="0" y="2809567"/>
            <a:ext cx="12270658" cy="12388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6EA0642-E2ED-412E-9DB3-B34A0A3F68B9}"/>
              </a:ext>
            </a:extLst>
          </p:cNvPr>
          <p:cNvSpPr txBox="1"/>
          <p:nvPr/>
        </p:nvSpPr>
        <p:spPr>
          <a:xfrm>
            <a:off x="287593" y="3586766"/>
            <a:ext cx="5641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ileron Bold" panose="00000800000000000000" pitchFamily="50" charset="0"/>
              </a:rPr>
              <a:t>CHALLENGE: 2D/3D METEORITE STRUCTURES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30D8CC4-EE9C-485D-8E76-A6185C5792BE}"/>
              </a:ext>
            </a:extLst>
          </p:cNvPr>
          <p:cNvSpPr txBox="1"/>
          <p:nvPr/>
        </p:nvSpPr>
        <p:spPr>
          <a:xfrm>
            <a:off x="287593" y="3059667"/>
            <a:ext cx="6909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ileron Bold" panose="00000800000000000000" pitchFamily="50" charset="0"/>
              </a:rPr>
              <a:t>TEAM: </a:t>
            </a:r>
            <a:r>
              <a:rPr lang="en-US" sz="2400" dirty="0" smtClean="0">
                <a:solidFill>
                  <a:schemeClr val="bg1"/>
                </a:solidFill>
                <a:latin typeface="Aileron Bold" panose="00000800000000000000" pitchFamily="50" charset="0"/>
              </a:rPr>
              <a:t>EXTRATERRESTRIAL EFFERVESCENCE</a:t>
            </a:r>
            <a:endParaRPr lang="en-US" sz="2400" dirty="0">
              <a:solidFill>
                <a:schemeClr val="bg1"/>
              </a:solidFill>
              <a:latin typeface="Aileron Bold" panose="00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354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83B003D-E482-4761-927F-C59E7A0384BD}"/>
              </a:ext>
            </a:extLst>
          </p:cNvPr>
          <p:cNvSpPr/>
          <p:nvPr/>
        </p:nvSpPr>
        <p:spPr>
          <a:xfrm>
            <a:off x="0" y="5619135"/>
            <a:ext cx="12270658" cy="12388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9493A9D-4267-4A3E-9769-D26330BA91ED}"/>
              </a:ext>
            </a:extLst>
          </p:cNvPr>
          <p:cNvSpPr txBox="1"/>
          <p:nvPr/>
        </p:nvSpPr>
        <p:spPr>
          <a:xfrm>
            <a:off x="287593" y="6396334"/>
            <a:ext cx="5641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ileron Bold" panose="00000800000000000000" pitchFamily="50" charset="0"/>
              </a:rPr>
              <a:t>CHALLENGE: 2D/3D METEORITE STRUCTURES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D77D69-9E8B-4937-BB74-E0BD49FBD56B}"/>
              </a:ext>
            </a:extLst>
          </p:cNvPr>
          <p:cNvSpPr txBox="1"/>
          <p:nvPr/>
        </p:nvSpPr>
        <p:spPr>
          <a:xfrm>
            <a:off x="287593" y="5869235"/>
            <a:ext cx="6909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ileron Bold" panose="00000800000000000000" pitchFamily="50" charset="0"/>
              </a:rPr>
              <a:t>TEAM: </a:t>
            </a:r>
            <a:r>
              <a:rPr lang="en-US" sz="2400" dirty="0" smtClean="0">
                <a:solidFill>
                  <a:schemeClr val="bg1"/>
                </a:solidFill>
                <a:latin typeface="Aileron Bold" panose="00000800000000000000" pitchFamily="50" charset="0"/>
              </a:rPr>
              <a:t>EXTRATERRESTRIAL EFFERVESCENCE</a:t>
            </a:r>
            <a:endParaRPr lang="en-US" sz="2400" dirty="0">
              <a:solidFill>
                <a:schemeClr val="bg1"/>
              </a:solidFill>
              <a:latin typeface="Aileron Bold" panose="00000800000000000000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C82EBC5-3B10-49C2-AFBD-C8F115D468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41" y="979384"/>
            <a:ext cx="6880123" cy="38700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3664884-5F7C-4B2D-8A76-32E31497255B}"/>
              </a:ext>
            </a:extLst>
          </p:cNvPr>
          <p:cNvSpPr txBox="1"/>
          <p:nvPr/>
        </p:nvSpPr>
        <p:spPr>
          <a:xfrm>
            <a:off x="7846142" y="1033664"/>
            <a:ext cx="35863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ileron Bold" panose="00000800000000000000" pitchFamily="50" charset="0"/>
              </a:rPr>
              <a:t>AIM:</a:t>
            </a:r>
          </a:p>
          <a:p>
            <a:r>
              <a:rPr lang="en-US" dirty="0">
                <a:latin typeface="Aileron Bold" panose="00000800000000000000" pitchFamily="50" charset="0"/>
              </a:rPr>
              <a:t>Locate chondrules (bubbles)</a:t>
            </a:r>
          </a:p>
          <a:p>
            <a:r>
              <a:rPr lang="en-US" dirty="0">
                <a:latin typeface="Aileron Bold" panose="00000800000000000000" pitchFamily="50" charset="0"/>
              </a:rPr>
              <a:t>in a CT-scanned meteorite using computer vision </a:t>
            </a:r>
          </a:p>
        </p:txBody>
      </p:sp>
    </p:spTree>
    <p:extLst>
      <p:ext uri="{BB962C8B-B14F-4D97-AF65-F5344CB8AC3E}">
        <p14:creationId xmlns:p14="http://schemas.microsoft.com/office/powerpoint/2010/main" val="856293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83B003D-E482-4761-927F-C59E7A0384BD}"/>
              </a:ext>
            </a:extLst>
          </p:cNvPr>
          <p:cNvSpPr/>
          <p:nvPr/>
        </p:nvSpPr>
        <p:spPr>
          <a:xfrm>
            <a:off x="0" y="5619135"/>
            <a:ext cx="12270658" cy="12388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9493A9D-4267-4A3E-9769-D26330BA91ED}"/>
              </a:ext>
            </a:extLst>
          </p:cNvPr>
          <p:cNvSpPr txBox="1"/>
          <p:nvPr/>
        </p:nvSpPr>
        <p:spPr>
          <a:xfrm>
            <a:off x="287593" y="6396334"/>
            <a:ext cx="5641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ileron Bold" panose="00000800000000000000" pitchFamily="50" charset="0"/>
              </a:rPr>
              <a:t>CHALLENGE: 2D/3D METEORITE STRUCTURES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D77D69-9E8B-4937-BB74-E0BD49FBD56B}"/>
              </a:ext>
            </a:extLst>
          </p:cNvPr>
          <p:cNvSpPr txBox="1"/>
          <p:nvPr/>
        </p:nvSpPr>
        <p:spPr>
          <a:xfrm>
            <a:off x="287593" y="5869235"/>
            <a:ext cx="6909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ileron Bold" panose="00000800000000000000" pitchFamily="50" charset="0"/>
              </a:rPr>
              <a:t>TEAM: </a:t>
            </a:r>
            <a:r>
              <a:rPr lang="en-US" sz="2400" dirty="0" smtClean="0">
                <a:solidFill>
                  <a:schemeClr val="bg1"/>
                </a:solidFill>
                <a:latin typeface="Aileron Bold" panose="00000800000000000000" pitchFamily="50" charset="0"/>
              </a:rPr>
              <a:t>EXTRATERRESTRIAL EFFERVESCENCE</a:t>
            </a:r>
            <a:endParaRPr lang="en-US" sz="2400" dirty="0">
              <a:solidFill>
                <a:schemeClr val="bg1"/>
              </a:solidFill>
              <a:latin typeface="Aileron Bold" panose="000008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7130E75-67C2-428A-873E-3607BAB38D6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9541" y="941049"/>
            <a:ext cx="6831868" cy="33692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310564B-4E2C-4DC8-9823-17A89383F0E0}"/>
              </a:ext>
            </a:extLst>
          </p:cNvPr>
          <p:cNvSpPr txBox="1"/>
          <p:nvPr/>
        </p:nvSpPr>
        <p:spPr>
          <a:xfrm>
            <a:off x="7846142" y="1033664"/>
            <a:ext cx="39083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ileron Bold" panose="00000800000000000000" pitchFamily="50" charset="0"/>
              </a:rPr>
              <a:t>METHOD:</a:t>
            </a:r>
          </a:p>
          <a:p>
            <a:r>
              <a:rPr lang="en-US" dirty="0">
                <a:latin typeface="Aileron Bold" panose="00000800000000000000" pitchFamily="50" charset="0"/>
              </a:rPr>
              <a:t>Use U-NET, a fully-convolutional network used for medical image segmentation. </a:t>
            </a:r>
          </a:p>
          <a:p>
            <a:endParaRPr lang="en-US" dirty="0">
              <a:latin typeface="Aileron Bold" panose="00000800000000000000" pitchFamily="50" charset="0"/>
            </a:endParaRPr>
          </a:p>
          <a:p>
            <a:r>
              <a:rPr lang="en-US" dirty="0">
                <a:latin typeface="Aileron Bold" panose="00000800000000000000" pitchFamily="50" charset="0"/>
              </a:rPr>
              <a:t>Re-use this method for meteorite chondrules.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E26B10A-E132-48E7-A43A-B58F5C40E85B}"/>
              </a:ext>
            </a:extLst>
          </p:cNvPr>
          <p:cNvSpPr txBox="1"/>
          <p:nvPr/>
        </p:nvSpPr>
        <p:spPr>
          <a:xfrm>
            <a:off x="759541" y="4375722"/>
            <a:ext cx="6041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ileron Light" panose="00000400000000000000" pitchFamily="50" charset="0"/>
              </a:rPr>
              <a:t>Example of HeLa cells segmented using U-NET</a:t>
            </a:r>
          </a:p>
        </p:txBody>
      </p:sp>
    </p:spTree>
    <p:extLst>
      <p:ext uri="{BB962C8B-B14F-4D97-AF65-F5344CB8AC3E}">
        <p14:creationId xmlns:p14="http://schemas.microsoft.com/office/powerpoint/2010/main" val="504310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39305AD-3B5D-48E0-B5AA-D7B89F9A26EE}"/>
              </a:ext>
            </a:extLst>
          </p:cNvPr>
          <p:cNvSpPr/>
          <p:nvPr/>
        </p:nvSpPr>
        <p:spPr>
          <a:xfrm>
            <a:off x="770279" y="955797"/>
            <a:ext cx="6821130" cy="38380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83B003D-E482-4761-927F-C59E7A0384BD}"/>
              </a:ext>
            </a:extLst>
          </p:cNvPr>
          <p:cNvSpPr/>
          <p:nvPr/>
        </p:nvSpPr>
        <p:spPr>
          <a:xfrm>
            <a:off x="0" y="5619135"/>
            <a:ext cx="12270658" cy="12388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9493A9D-4267-4A3E-9769-D26330BA91ED}"/>
              </a:ext>
            </a:extLst>
          </p:cNvPr>
          <p:cNvSpPr txBox="1"/>
          <p:nvPr/>
        </p:nvSpPr>
        <p:spPr>
          <a:xfrm>
            <a:off x="287593" y="6396334"/>
            <a:ext cx="5641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ileron Bold" panose="00000800000000000000" pitchFamily="50" charset="0"/>
              </a:rPr>
              <a:t>CHALLENGE: 2D/3D METEORITE STRUCTURES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D77D69-9E8B-4937-BB74-E0BD49FBD56B}"/>
              </a:ext>
            </a:extLst>
          </p:cNvPr>
          <p:cNvSpPr txBox="1"/>
          <p:nvPr/>
        </p:nvSpPr>
        <p:spPr>
          <a:xfrm>
            <a:off x="287593" y="5869235"/>
            <a:ext cx="6909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ileron Bold" panose="00000800000000000000" pitchFamily="50" charset="0"/>
              </a:rPr>
              <a:t>TEAM: </a:t>
            </a:r>
            <a:r>
              <a:rPr lang="en-US" sz="2400" dirty="0" smtClean="0">
                <a:solidFill>
                  <a:schemeClr val="bg1"/>
                </a:solidFill>
                <a:latin typeface="Aileron Bold" panose="00000800000000000000" pitchFamily="50" charset="0"/>
              </a:rPr>
              <a:t>EXTRATERRESTRIAL EFFERVESCENCE</a:t>
            </a:r>
            <a:endParaRPr lang="en-US" sz="2400" dirty="0">
              <a:solidFill>
                <a:schemeClr val="bg1"/>
              </a:solidFill>
              <a:latin typeface="Aileron Bold" panose="000008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310564B-4E2C-4DC8-9823-17A89383F0E0}"/>
              </a:ext>
            </a:extLst>
          </p:cNvPr>
          <p:cNvSpPr txBox="1"/>
          <p:nvPr/>
        </p:nvSpPr>
        <p:spPr>
          <a:xfrm>
            <a:off x="7846142" y="1033664"/>
            <a:ext cx="39083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ileron Bold" panose="00000800000000000000" pitchFamily="50" charset="0"/>
              </a:rPr>
              <a:t>Our approach:</a:t>
            </a:r>
          </a:p>
          <a:p>
            <a:endParaRPr lang="en-US" dirty="0" smtClean="0">
              <a:latin typeface="Aileron Bold" panose="00000800000000000000" pitchFamily="50" charset="0"/>
            </a:endParaRPr>
          </a:p>
          <a:p>
            <a:r>
              <a:rPr lang="en-US" dirty="0" smtClean="0">
                <a:latin typeface="Aileron Bold" panose="00000800000000000000" pitchFamily="50" charset="0"/>
              </a:rPr>
              <a:t>Use the U-net architecture introduced by </a:t>
            </a:r>
            <a:r>
              <a:rPr lang="en-US" dirty="0" err="1" smtClean="0">
                <a:latin typeface="Aileron Bold" panose="00000800000000000000" pitchFamily="50" charset="0"/>
              </a:rPr>
              <a:t>Ronneberger</a:t>
            </a:r>
            <a:r>
              <a:rPr lang="en-US" dirty="0" smtClean="0">
                <a:latin typeface="Aileron Bold" panose="00000800000000000000" pitchFamily="50" charset="0"/>
              </a:rPr>
              <a:t> et al</a:t>
            </a:r>
          </a:p>
          <a:p>
            <a:endParaRPr lang="en-US" dirty="0" smtClean="0">
              <a:latin typeface="Aileron Bold" panose="00000800000000000000" pitchFamily="50" charset="0"/>
            </a:endParaRPr>
          </a:p>
          <a:p>
            <a:r>
              <a:rPr lang="en-US" dirty="0" smtClean="0">
                <a:latin typeface="Aileron Bold" panose="00000800000000000000" pitchFamily="50" charset="0"/>
              </a:rPr>
              <a:t>Encoder-decoder approach</a:t>
            </a:r>
          </a:p>
          <a:p>
            <a:endParaRPr lang="en-US" dirty="0" smtClean="0">
              <a:latin typeface="Aileron Bold" panose="00000800000000000000" pitchFamily="50" charset="0"/>
            </a:endParaRPr>
          </a:p>
          <a:p>
            <a:r>
              <a:rPr lang="en-US" dirty="0" smtClean="0">
                <a:latin typeface="Aileron Bold" panose="00000800000000000000" pitchFamily="50" charset="0"/>
              </a:rPr>
              <a:t>Learn hierarchical features at different levels of detail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2013" y="1023938"/>
            <a:ext cx="6624637" cy="4368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80643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39305AD-3B5D-48E0-B5AA-D7B89F9A26EE}"/>
              </a:ext>
            </a:extLst>
          </p:cNvPr>
          <p:cNvSpPr/>
          <p:nvPr/>
        </p:nvSpPr>
        <p:spPr>
          <a:xfrm>
            <a:off x="770279" y="955797"/>
            <a:ext cx="6821130" cy="38380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83B003D-E482-4761-927F-C59E7A0384BD}"/>
              </a:ext>
            </a:extLst>
          </p:cNvPr>
          <p:cNvSpPr/>
          <p:nvPr/>
        </p:nvSpPr>
        <p:spPr>
          <a:xfrm>
            <a:off x="0" y="5619135"/>
            <a:ext cx="12270658" cy="12388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9493A9D-4267-4A3E-9769-D26330BA91ED}"/>
              </a:ext>
            </a:extLst>
          </p:cNvPr>
          <p:cNvSpPr txBox="1"/>
          <p:nvPr/>
        </p:nvSpPr>
        <p:spPr>
          <a:xfrm>
            <a:off x="287593" y="6396334"/>
            <a:ext cx="5641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ileron Bold" panose="00000800000000000000" pitchFamily="50" charset="0"/>
              </a:rPr>
              <a:t>CHALLENGE: 2D/3D METEORITE STRUCTURES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D77D69-9E8B-4937-BB74-E0BD49FBD56B}"/>
              </a:ext>
            </a:extLst>
          </p:cNvPr>
          <p:cNvSpPr txBox="1"/>
          <p:nvPr/>
        </p:nvSpPr>
        <p:spPr>
          <a:xfrm>
            <a:off x="287593" y="5869235"/>
            <a:ext cx="6909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ileron Bold" panose="00000800000000000000" pitchFamily="50" charset="0"/>
              </a:rPr>
              <a:t>TEAM: </a:t>
            </a:r>
            <a:r>
              <a:rPr lang="en-US" sz="2400" dirty="0" smtClean="0">
                <a:solidFill>
                  <a:schemeClr val="bg1"/>
                </a:solidFill>
                <a:latin typeface="Aileron Bold" panose="00000800000000000000" pitchFamily="50" charset="0"/>
              </a:rPr>
              <a:t>EXTRATERRESTRIAL EFFERVESCENCE</a:t>
            </a:r>
            <a:endParaRPr lang="en-US" sz="2400" dirty="0">
              <a:solidFill>
                <a:schemeClr val="bg1"/>
              </a:solidFill>
              <a:latin typeface="Aileron Bold" panose="000008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310564B-4E2C-4DC8-9823-17A89383F0E0}"/>
              </a:ext>
            </a:extLst>
          </p:cNvPr>
          <p:cNvSpPr txBox="1"/>
          <p:nvPr/>
        </p:nvSpPr>
        <p:spPr>
          <a:xfrm>
            <a:off x="7846142" y="1033664"/>
            <a:ext cx="39083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ileron Bold" panose="00000800000000000000" pitchFamily="50" charset="0"/>
              </a:rPr>
              <a:t>Medical application</a:t>
            </a:r>
            <a:endParaRPr lang="en-US" dirty="0">
              <a:latin typeface="Aileron Bold" panose="00000800000000000000" pitchFamily="50" charset="0"/>
            </a:endParaRPr>
          </a:p>
          <a:p>
            <a:endParaRPr lang="en-US" dirty="0" smtClean="0">
              <a:latin typeface="Aileron Bold" panose="00000800000000000000" pitchFamily="50" charset="0"/>
            </a:endParaRPr>
          </a:p>
          <a:p>
            <a:r>
              <a:rPr lang="en-US" dirty="0" smtClean="0">
                <a:latin typeface="Aileron Bold" panose="00000800000000000000" pitchFamily="50" charset="0"/>
              </a:rPr>
              <a:t>Tumor segmentation</a:t>
            </a:r>
          </a:p>
          <a:p>
            <a:endParaRPr lang="en-US" dirty="0" smtClean="0">
              <a:latin typeface="Aileron Bold" panose="00000800000000000000" pitchFamily="50" charset="0"/>
            </a:endParaRPr>
          </a:p>
          <a:p>
            <a:r>
              <a:rPr lang="en-US" dirty="0" smtClean="0">
                <a:latin typeface="Aileron Bold" panose="00000800000000000000" pitchFamily="50" charset="0"/>
              </a:rPr>
              <a:t>This segmentation was generated by training on only about 30 annotated samples</a:t>
            </a:r>
          </a:p>
          <a:p>
            <a:endParaRPr lang="en-US" dirty="0" smtClean="0">
              <a:latin typeface="Aileron Bold" panose="00000800000000000000" pitchFamily="50" charset="0"/>
            </a:endParaRPr>
          </a:p>
          <a:p>
            <a:endParaRPr lang="en-US" dirty="0" smtClean="0">
              <a:latin typeface="Aileron Bold" panose="00000800000000000000" pitchFamily="50" charset="0"/>
            </a:endParaRPr>
          </a:p>
        </p:txBody>
      </p:sp>
      <p:pic>
        <p:nvPicPr>
          <p:cNvPr id="2050" name="Picture 2" descr="C:\Users\Gretchen\GitHub\HackSolarSystem\Presentation\tumor_segmentation_illusatration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2524" y="1176338"/>
            <a:ext cx="6391275" cy="35966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80643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39305AD-3B5D-48E0-B5AA-D7B89F9A26EE}"/>
              </a:ext>
            </a:extLst>
          </p:cNvPr>
          <p:cNvSpPr/>
          <p:nvPr/>
        </p:nvSpPr>
        <p:spPr>
          <a:xfrm>
            <a:off x="770279" y="955797"/>
            <a:ext cx="6821130" cy="38380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83B003D-E482-4761-927F-C59E7A0384BD}"/>
              </a:ext>
            </a:extLst>
          </p:cNvPr>
          <p:cNvSpPr/>
          <p:nvPr/>
        </p:nvSpPr>
        <p:spPr>
          <a:xfrm>
            <a:off x="0" y="5619135"/>
            <a:ext cx="12270658" cy="12388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9493A9D-4267-4A3E-9769-D26330BA91ED}"/>
              </a:ext>
            </a:extLst>
          </p:cNvPr>
          <p:cNvSpPr txBox="1"/>
          <p:nvPr/>
        </p:nvSpPr>
        <p:spPr>
          <a:xfrm>
            <a:off x="287593" y="6396334"/>
            <a:ext cx="5641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ileron Bold" panose="00000800000000000000" pitchFamily="50" charset="0"/>
              </a:rPr>
              <a:t>CHALLENGE: 2D/3D METEORITE STRUCTURES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D77D69-9E8B-4937-BB74-E0BD49FBD56B}"/>
              </a:ext>
            </a:extLst>
          </p:cNvPr>
          <p:cNvSpPr txBox="1"/>
          <p:nvPr/>
        </p:nvSpPr>
        <p:spPr>
          <a:xfrm>
            <a:off x="287593" y="5869235"/>
            <a:ext cx="6909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ileron Bold" panose="00000800000000000000" pitchFamily="50" charset="0"/>
              </a:rPr>
              <a:t>TEAM: </a:t>
            </a:r>
            <a:r>
              <a:rPr lang="en-US" sz="2400" dirty="0" smtClean="0">
                <a:solidFill>
                  <a:schemeClr val="bg1"/>
                </a:solidFill>
                <a:latin typeface="Aileron Bold" panose="00000800000000000000" pitchFamily="50" charset="0"/>
              </a:rPr>
              <a:t>EXTRATERRESTRIAL EFFERVESCENCE</a:t>
            </a:r>
            <a:endParaRPr lang="en-US" sz="2400" dirty="0">
              <a:solidFill>
                <a:schemeClr val="bg1"/>
              </a:solidFill>
              <a:latin typeface="Aileron Bold" panose="000008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310564B-4E2C-4DC8-9823-17A89383F0E0}"/>
              </a:ext>
            </a:extLst>
          </p:cNvPr>
          <p:cNvSpPr txBox="1"/>
          <p:nvPr/>
        </p:nvSpPr>
        <p:spPr>
          <a:xfrm>
            <a:off x="7846142" y="1033664"/>
            <a:ext cx="390832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ileron Bold" panose="00000800000000000000" pitchFamily="50" charset="0"/>
              </a:rPr>
              <a:t>Our available data</a:t>
            </a:r>
          </a:p>
          <a:p>
            <a:endParaRPr lang="en-US" dirty="0" smtClean="0">
              <a:latin typeface="Aileron Bold" panose="00000800000000000000" pitchFamily="50" charset="0"/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Aileron Bold" panose="00000800000000000000" pitchFamily="50" charset="0"/>
              </a:rPr>
              <a:t>High resolution annotated 2D slice</a:t>
            </a:r>
          </a:p>
          <a:p>
            <a:pPr>
              <a:buFont typeface="Arial" pitchFamily="34" charset="0"/>
              <a:buChar char="•"/>
            </a:pPr>
            <a:endParaRPr lang="en-US" dirty="0" smtClean="0">
              <a:latin typeface="Aileron Bold" panose="00000800000000000000" pitchFamily="50" charset="0"/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Aileron Bold" panose="00000800000000000000" pitchFamily="50" charset="0"/>
              </a:rPr>
              <a:t>TIFF stack produced by CT scan of complete meteorite</a:t>
            </a:r>
          </a:p>
          <a:p>
            <a:pPr>
              <a:buFont typeface="Arial" pitchFamily="34" charset="0"/>
              <a:buChar char="•"/>
            </a:pPr>
            <a:endParaRPr lang="en-US" dirty="0" smtClean="0">
              <a:latin typeface="Aileron Bold" panose="00000800000000000000" pitchFamily="50" charset="0"/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Aileron Bold" panose="00000800000000000000" pitchFamily="50" charset="0"/>
              </a:rPr>
              <a:t>High resolution slice can be divided in patches to get more samples to train on</a:t>
            </a:r>
          </a:p>
          <a:p>
            <a:endParaRPr lang="en-US" dirty="0" smtClean="0">
              <a:latin typeface="Aileron Bold" panose="00000800000000000000" pitchFamily="50" charset="0"/>
            </a:endParaRPr>
          </a:p>
          <a:p>
            <a:endParaRPr lang="en-US" dirty="0" smtClean="0">
              <a:latin typeface="Aileron Bold" panose="00000800000000000000" pitchFamily="50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3212" y="1173717"/>
            <a:ext cx="1618869" cy="345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Sem2_YZ_15fps.avi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4519196" y="1135545"/>
            <a:ext cx="1514761" cy="346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43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33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83B003D-E482-4761-927F-C59E7A0384BD}"/>
              </a:ext>
            </a:extLst>
          </p:cNvPr>
          <p:cNvSpPr/>
          <p:nvPr/>
        </p:nvSpPr>
        <p:spPr>
          <a:xfrm>
            <a:off x="0" y="5619135"/>
            <a:ext cx="12270658" cy="12388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9493A9D-4267-4A3E-9769-D26330BA91ED}"/>
              </a:ext>
            </a:extLst>
          </p:cNvPr>
          <p:cNvSpPr txBox="1"/>
          <p:nvPr/>
        </p:nvSpPr>
        <p:spPr>
          <a:xfrm>
            <a:off x="287593" y="6396334"/>
            <a:ext cx="5641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ileron Bold" panose="00000800000000000000" pitchFamily="50" charset="0"/>
              </a:rPr>
              <a:t>CHALLENGE: 2D/3D METEORITE STRUCTURES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D77D69-9E8B-4937-BB74-E0BD49FBD56B}"/>
              </a:ext>
            </a:extLst>
          </p:cNvPr>
          <p:cNvSpPr txBox="1"/>
          <p:nvPr/>
        </p:nvSpPr>
        <p:spPr>
          <a:xfrm>
            <a:off x="287593" y="5869235"/>
            <a:ext cx="6909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ileron Bold" panose="00000800000000000000" pitchFamily="50" charset="0"/>
              </a:rPr>
              <a:t>TEAM: TBD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310564B-4E2C-4DC8-9823-17A89383F0E0}"/>
              </a:ext>
            </a:extLst>
          </p:cNvPr>
          <p:cNvSpPr txBox="1"/>
          <p:nvPr/>
        </p:nvSpPr>
        <p:spPr>
          <a:xfrm>
            <a:off x="951857" y="1033664"/>
            <a:ext cx="3908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ileron Bold" panose="00000800000000000000" pitchFamily="50" charset="0"/>
              </a:rPr>
              <a:t>Benefit of U-net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DAC052E-5A66-4A89-9A2A-20DE57635837}"/>
              </a:ext>
            </a:extLst>
          </p:cNvPr>
          <p:cNvSpPr txBox="1"/>
          <p:nvPr/>
        </p:nvSpPr>
        <p:spPr>
          <a:xfrm>
            <a:off x="951857" y="1481880"/>
            <a:ext cx="9977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latin typeface="Aileron Bold" panose="00000800000000000000" pitchFamily="50" charset="0"/>
              </a:rPr>
              <a:t>Allow training on sparse sample of 2D data</a:t>
            </a:r>
          </a:p>
          <a:p>
            <a:pPr>
              <a:buFont typeface="Arial" pitchFamily="34" charset="0"/>
              <a:buChar char="•"/>
            </a:pPr>
            <a:endParaRPr lang="en-US" dirty="0" smtClean="0">
              <a:latin typeface="Aileron Bold" panose="00000800000000000000" pitchFamily="50" charset="0"/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Aileron Bold" panose="00000800000000000000" pitchFamily="50" charset="0"/>
              </a:rPr>
              <a:t>Can generalize to segmenting the 3D data</a:t>
            </a:r>
          </a:p>
          <a:p>
            <a:pPr>
              <a:buFont typeface="Arial" pitchFamily="34" charset="0"/>
              <a:buChar char="•"/>
            </a:pPr>
            <a:endParaRPr lang="en-US" dirty="0" smtClean="0">
              <a:latin typeface="Aileron Bold" panose="00000800000000000000" pitchFamily="50" charset="0"/>
            </a:endParaRPr>
          </a:p>
          <a:p>
            <a:pPr>
              <a:buFont typeface="Arial" pitchFamily="34" charset="0"/>
              <a:buChar char="•"/>
            </a:pPr>
            <a:r>
              <a:rPr lang="en-US" dirty="0" err="1" smtClean="0">
                <a:latin typeface="Aileron Bold" panose="00000800000000000000" pitchFamily="50" charset="0"/>
              </a:rPr>
              <a:t>Cicek</a:t>
            </a:r>
            <a:r>
              <a:rPr lang="en-US" dirty="0" smtClean="0">
                <a:latin typeface="Aileron Bold" panose="00000800000000000000" pitchFamily="50" charset="0"/>
              </a:rPr>
              <a:t> et al were successful in training on as few as (7, 5, 21), manually annotated slices in 3 orthogonal directions</a:t>
            </a:r>
          </a:p>
        </p:txBody>
      </p:sp>
    </p:spTree>
    <p:extLst>
      <p:ext uri="{BB962C8B-B14F-4D97-AF65-F5344CB8AC3E}">
        <p14:creationId xmlns:p14="http://schemas.microsoft.com/office/powerpoint/2010/main" val="119462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83B003D-E482-4761-927F-C59E7A0384BD}"/>
              </a:ext>
            </a:extLst>
          </p:cNvPr>
          <p:cNvSpPr/>
          <p:nvPr/>
        </p:nvSpPr>
        <p:spPr>
          <a:xfrm>
            <a:off x="0" y="5619135"/>
            <a:ext cx="12270658" cy="12388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9493A9D-4267-4A3E-9769-D26330BA91ED}"/>
              </a:ext>
            </a:extLst>
          </p:cNvPr>
          <p:cNvSpPr txBox="1"/>
          <p:nvPr/>
        </p:nvSpPr>
        <p:spPr>
          <a:xfrm>
            <a:off x="287593" y="6396334"/>
            <a:ext cx="5641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ileron Bold" panose="00000800000000000000" pitchFamily="50" charset="0"/>
              </a:rPr>
              <a:t>CHALLENGE: 2D/3D METEORITE STRUCTURES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D77D69-9E8B-4937-BB74-E0BD49FBD56B}"/>
              </a:ext>
            </a:extLst>
          </p:cNvPr>
          <p:cNvSpPr txBox="1"/>
          <p:nvPr/>
        </p:nvSpPr>
        <p:spPr>
          <a:xfrm>
            <a:off x="287593" y="5869235"/>
            <a:ext cx="6909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ileron Bold" panose="00000800000000000000" pitchFamily="50" charset="0"/>
              </a:rPr>
              <a:t>TEAM: TBD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310564B-4E2C-4DC8-9823-17A89383F0E0}"/>
              </a:ext>
            </a:extLst>
          </p:cNvPr>
          <p:cNvSpPr txBox="1"/>
          <p:nvPr/>
        </p:nvSpPr>
        <p:spPr>
          <a:xfrm>
            <a:off x="951857" y="1033664"/>
            <a:ext cx="3908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ileron Bold" panose="00000800000000000000" pitchFamily="50" charset="0"/>
              </a:rPr>
              <a:t>Current status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DAC052E-5A66-4A89-9A2A-20DE57635837}"/>
              </a:ext>
            </a:extLst>
          </p:cNvPr>
          <p:cNvSpPr txBox="1"/>
          <p:nvPr/>
        </p:nvSpPr>
        <p:spPr>
          <a:xfrm>
            <a:off x="951857" y="1481880"/>
            <a:ext cx="9977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latin typeface="Aileron Bold" panose="00000800000000000000" pitchFamily="50" charset="0"/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Aileron Bold" panose="00000800000000000000" pitchFamily="50" charset="0"/>
              </a:rPr>
              <a:t>Deployed  2 different 3D U-net implementation in Google Cloud</a:t>
            </a:r>
          </a:p>
          <a:p>
            <a:pPr>
              <a:buFont typeface="Arial" pitchFamily="34" charset="0"/>
              <a:buChar char="•"/>
            </a:pPr>
            <a:endParaRPr lang="en-US" dirty="0" smtClean="0">
              <a:latin typeface="Aileron Bold" panose="00000800000000000000" pitchFamily="50" charset="0"/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Aileron Bold" panose="00000800000000000000" pitchFamily="50" charset="0"/>
              </a:rPr>
              <a:t>Technical difficulties with obtaining access to resources (GPU)</a:t>
            </a:r>
          </a:p>
          <a:p>
            <a:endParaRPr lang="en-US" dirty="0" smtClean="0">
              <a:latin typeface="Aileron Bold" panose="00000800000000000000" pitchFamily="50" charset="0"/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Aileron Bold" panose="00000800000000000000" pitchFamily="50" charset="0"/>
              </a:rPr>
              <a:t>Next step would be to obtain access to GPU in order to train efficiently</a:t>
            </a:r>
          </a:p>
          <a:p>
            <a:pPr>
              <a:buFont typeface="Arial" pitchFamily="34" charset="0"/>
              <a:buChar char="•"/>
            </a:pPr>
            <a:endParaRPr lang="en-US" dirty="0" smtClean="0">
              <a:latin typeface="Aileron Bold" panose="00000800000000000000" pitchFamily="50" charset="0"/>
            </a:endParaRPr>
          </a:p>
          <a:p>
            <a:pPr>
              <a:buFont typeface="Arial" pitchFamily="34" charset="0"/>
              <a:buChar char="•"/>
            </a:pPr>
            <a:endParaRPr lang="en-US" dirty="0">
              <a:latin typeface="Aileron Bold" panose="00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62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39305AD-3B5D-48E0-B5AA-D7B89F9A26EE}"/>
              </a:ext>
            </a:extLst>
          </p:cNvPr>
          <p:cNvSpPr/>
          <p:nvPr/>
        </p:nvSpPr>
        <p:spPr>
          <a:xfrm>
            <a:off x="770279" y="955797"/>
            <a:ext cx="6821130" cy="38380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83B003D-E482-4761-927F-C59E7A0384BD}"/>
              </a:ext>
            </a:extLst>
          </p:cNvPr>
          <p:cNvSpPr/>
          <p:nvPr/>
        </p:nvSpPr>
        <p:spPr>
          <a:xfrm>
            <a:off x="0" y="5619135"/>
            <a:ext cx="12270658" cy="123886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9493A9D-4267-4A3E-9769-D26330BA91ED}"/>
              </a:ext>
            </a:extLst>
          </p:cNvPr>
          <p:cNvSpPr txBox="1"/>
          <p:nvPr/>
        </p:nvSpPr>
        <p:spPr>
          <a:xfrm>
            <a:off x="287593" y="6396334"/>
            <a:ext cx="5641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ileron Bold" panose="00000800000000000000" pitchFamily="50" charset="0"/>
              </a:rPr>
              <a:t>CHALLENGE: 2D/3D METEORITE STRUCTURES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AD77D69-9E8B-4937-BB74-E0BD49FBD56B}"/>
              </a:ext>
            </a:extLst>
          </p:cNvPr>
          <p:cNvSpPr txBox="1"/>
          <p:nvPr/>
        </p:nvSpPr>
        <p:spPr>
          <a:xfrm>
            <a:off x="287593" y="5869235"/>
            <a:ext cx="6909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ileron Bold" panose="00000800000000000000" pitchFamily="50" charset="0"/>
              </a:rPr>
              <a:t>TEAM: </a:t>
            </a:r>
            <a:r>
              <a:rPr lang="en-US" sz="2400" dirty="0" smtClean="0">
                <a:solidFill>
                  <a:schemeClr val="bg1"/>
                </a:solidFill>
                <a:latin typeface="Aileron Bold" panose="00000800000000000000" pitchFamily="50" charset="0"/>
              </a:rPr>
              <a:t>EXTRATERRESTRIAL EFFERVESCENCE</a:t>
            </a:r>
            <a:endParaRPr lang="en-US" sz="2400" dirty="0">
              <a:solidFill>
                <a:schemeClr val="bg1"/>
              </a:solidFill>
              <a:latin typeface="Aileron Bold" panose="000008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310564B-4E2C-4DC8-9823-17A89383F0E0}"/>
              </a:ext>
            </a:extLst>
          </p:cNvPr>
          <p:cNvSpPr txBox="1"/>
          <p:nvPr/>
        </p:nvSpPr>
        <p:spPr>
          <a:xfrm>
            <a:off x="7846142" y="1033664"/>
            <a:ext cx="39083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ileron Bold" panose="00000800000000000000" pitchFamily="50" charset="0"/>
              </a:rPr>
              <a:t>Illustration of 3D segmentation output</a:t>
            </a:r>
          </a:p>
          <a:p>
            <a:endParaRPr lang="en-US" dirty="0" smtClean="0">
              <a:latin typeface="Aileron Bold" panose="00000800000000000000" pitchFamily="50" charset="0"/>
            </a:endParaRPr>
          </a:p>
          <a:p>
            <a:endParaRPr lang="en-US" dirty="0" smtClean="0">
              <a:latin typeface="Aileron Bold" panose="00000800000000000000" pitchFamily="50" charset="0"/>
            </a:endParaRPr>
          </a:p>
          <a:p>
            <a:endParaRPr lang="en-US" dirty="0" smtClean="0">
              <a:latin typeface="Aileron Bold" panose="00000800000000000000" pitchFamily="50" charset="0"/>
            </a:endParaRPr>
          </a:p>
        </p:txBody>
      </p:sp>
      <p:pic>
        <p:nvPicPr>
          <p:cNvPr id="1026" name="Picture 2" descr="C:\Users\Gretchen\GitHub\HackSolarSystem\Presentation\SEM_vizualization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57316" y="955343"/>
            <a:ext cx="3810000" cy="381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80643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311</Words>
  <Application>Microsoft Macintosh PowerPoint</Application>
  <PresentationFormat>Custom</PresentationFormat>
  <Paragraphs>60</Paragraphs>
  <Slides>9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Oquist</dc:creator>
  <cp:lastModifiedBy>Public Programs</cp:lastModifiedBy>
  <cp:revision>19</cp:revision>
  <dcterms:created xsi:type="dcterms:W3CDTF">2019-02-10T15:44:31Z</dcterms:created>
  <dcterms:modified xsi:type="dcterms:W3CDTF">2019-02-10T18:00:15Z</dcterms:modified>
</cp:coreProperties>
</file>